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2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5324" autoAdjust="0"/>
  </p:normalViewPr>
  <p:slideViewPr>
    <p:cSldViewPr>
      <p:cViewPr>
        <p:scale>
          <a:sx n="102" d="100"/>
          <a:sy n="102" d="100"/>
        </p:scale>
        <p:origin x="-1776" y="-54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D5964E-7CD9-45BF-AD0E-EFEA3616B317}" type="datetimeFigureOut">
              <a:rPr lang="en-US" smtClean="0"/>
              <a:pPr/>
              <a:t>1/15/14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EC9CED-4768-46E4-99FF-E312DBED7EE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381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Burlington School Food Project offers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meals to 4,000 students in the Burlington School District.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More than 1/3 of the annual 1.25m food budget ($412,000) is directly sourced from area farms and producers.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students are eligible for both free breakfast and free after school supper.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PLUS</a:t>
            </a:r>
            <a:r>
              <a:rPr lang="en-US" sz="1200" kern="1200" baseline="0" dirty="0" smtClean="0">
                <a:solidFill>
                  <a:schemeClr val="tx1"/>
                </a:solidFill>
                <a:effectLst/>
                <a:latin typeface="+mn-lt"/>
                <a:ea typeface="+mn-ea"/>
                <a:cs typeface="+mn-cs"/>
              </a:rPr>
              <a:t> we have a cutting edge Farm to School department that has been working on loads of new food based initiatives at the middle and high schools.</a:t>
            </a:r>
            <a:endParaRPr lang="en-US" dirty="0"/>
          </a:p>
        </p:txBody>
      </p:sp>
      <p:sp>
        <p:nvSpPr>
          <p:cNvPr id="4" name="Slide Number Placeholder 3"/>
          <p:cNvSpPr>
            <a:spLocks noGrp="1"/>
          </p:cNvSpPr>
          <p:nvPr>
            <p:ph type="sldNum" sz="quarter" idx="10"/>
          </p:nvPr>
        </p:nvSpPr>
        <p:spPr/>
        <p:txBody>
          <a:bodyPr/>
          <a:lstStyle/>
          <a:p>
            <a:fld id="{1FEC9CED-4768-46E4-99FF-E312DBED7EE0}"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942338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Spring of 2013 BSFP,</a:t>
            </a:r>
            <a:r>
              <a:rPr lang="en-US" baseline="0" dirty="0" smtClean="0"/>
              <a:t> with student support, launched an afterschool club called the </a:t>
            </a:r>
            <a:r>
              <a:rPr lang="en-US" i="1" baseline="0" dirty="0" smtClean="0"/>
              <a:t>Food Fighters</a:t>
            </a:r>
            <a:r>
              <a:rPr lang="en-US" baseline="0" dirty="0" smtClean="0"/>
              <a:t>.</a:t>
            </a:r>
          </a:p>
          <a:p>
            <a:r>
              <a:rPr lang="en-US" baseline="0" dirty="0" smtClean="0"/>
              <a:t>These high </a:t>
            </a:r>
            <a:r>
              <a:rPr lang="en-US" baseline="0" dirty="0" err="1" smtClean="0"/>
              <a:t>schoolers</a:t>
            </a:r>
            <a:r>
              <a:rPr lang="en-US" baseline="0" dirty="0" smtClean="0"/>
              <a:t> worked two days a week in our greenhouse starting seeds for all of the school gardens. </a:t>
            </a:r>
          </a:p>
          <a:p>
            <a:r>
              <a:rPr lang="en-US" baseline="0" dirty="0" smtClean="0"/>
              <a:t>At the end of the school year they cultivated our gardens at BHS. </a:t>
            </a:r>
          </a:p>
          <a:p>
            <a:r>
              <a:rPr lang="en-US" baseline="0" dirty="0" smtClean="0"/>
              <a:t>These students were so committed to growing food that they kept coming throughout the summer months to weed, water and harvest. Out of this program came many food questions and inquiry into what made a sustainable food system? Or, what might our school food system look like?</a:t>
            </a:r>
            <a:endParaRPr lang="en-US" dirty="0"/>
          </a:p>
        </p:txBody>
      </p:sp>
      <p:sp>
        <p:nvSpPr>
          <p:cNvPr id="4" name="Slide Number Placeholder 3"/>
          <p:cNvSpPr>
            <a:spLocks noGrp="1"/>
          </p:cNvSpPr>
          <p:nvPr>
            <p:ph type="sldNum" sz="quarter" idx="10"/>
          </p:nvPr>
        </p:nvSpPr>
        <p:spPr/>
        <p:txBody>
          <a:bodyPr/>
          <a:lstStyle/>
          <a:p>
            <a:fld id="{1FEC9CED-4768-46E4-99FF-E312DBED7EE0}"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465048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of the </a:t>
            </a:r>
            <a:r>
              <a:rPr lang="en-US" i="1" dirty="0" smtClean="0"/>
              <a:t>Food Fighters </a:t>
            </a:r>
            <a:r>
              <a:rPr lang="en-US" i="0" dirty="0" smtClean="0"/>
              <a:t>came</a:t>
            </a:r>
            <a:r>
              <a:rPr lang="en-US" i="0" baseline="0" dirty="0" smtClean="0"/>
              <a:t> the BHS summer food class. </a:t>
            </a:r>
          </a:p>
          <a:p>
            <a:r>
              <a:rPr lang="en-US" i="0" baseline="0" dirty="0" smtClean="0"/>
              <a:t>Students wanted more hands-on time with food. Either in the kitchen or in the gardens.</a:t>
            </a:r>
          </a:p>
          <a:p>
            <a:r>
              <a:rPr lang="en-US" i="0" baseline="0" dirty="0" smtClean="0"/>
              <a:t>Co-developed by a BHS teacher and the Farm to School team. </a:t>
            </a:r>
          </a:p>
          <a:p>
            <a:r>
              <a:rPr lang="en-US" i="0" baseline="0" dirty="0" smtClean="0"/>
              <a:t>Class </a:t>
            </a:r>
            <a:r>
              <a:rPr lang="en-US" i="1" baseline="0" dirty="0" smtClean="0"/>
              <a:t>Champlain Valley Food History and Production, </a:t>
            </a:r>
            <a:r>
              <a:rPr lang="en-US" i="0" baseline="0" dirty="0" smtClean="0"/>
              <a:t>½ credit elective. Ran for the month of July.</a:t>
            </a:r>
          </a:p>
          <a:p>
            <a:r>
              <a:rPr lang="en-US" i="0" baseline="0" dirty="0" smtClean="0"/>
              <a:t>Through support from the principal and a fellowship funding we were able to create a dream class.</a:t>
            </a:r>
            <a:endParaRPr lang="en-US" i="0" dirty="0"/>
          </a:p>
        </p:txBody>
      </p:sp>
      <p:sp>
        <p:nvSpPr>
          <p:cNvPr id="4" name="Slide Number Placeholder 3"/>
          <p:cNvSpPr>
            <a:spLocks noGrp="1"/>
          </p:cNvSpPr>
          <p:nvPr>
            <p:ph type="sldNum" sz="quarter" idx="10"/>
          </p:nvPr>
        </p:nvSpPr>
        <p:spPr/>
        <p:txBody>
          <a:bodyPr/>
          <a:lstStyle/>
          <a:p>
            <a:fld id="{1FEC9CED-4768-46E4-99FF-E312DBED7EE0}"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804280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Food Class focused on participation.</a:t>
            </a:r>
          </a:p>
          <a:p>
            <a:r>
              <a:rPr lang="en-US" dirty="0" smtClean="0"/>
              <a:t>Every</a:t>
            </a:r>
            <a:r>
              <a:rPr lang="en-US" baseline="0" dirty="0" smtClean="0"/>
              <a:t> week students: took a field trip, worked in the gardens, cooked, and listened to guest speakers.</a:t>
            </a:r>
          </a:p>
          <a:p>
            <a:r>
              <a:rPr lang="en-US" baseline="0" dirty="0" smtClean="0"/>
              <a:t>Each week was a different era of food. From Pre-historic food systems to the modern GMO foods.</a:t>
            </a:r>
          </a:p>
          <a:p>
            <a:r>
              <a:rPr lang="en-US" baseline="0" dirty="0" smtClean="0"/>
              <a:t>Topics included: Wild foraging of foods, beekeeping, grain grinding and bread baking, preserving foods, post-industrial foods (aka- TV dinners), and migrant justice.</a:t>
            </a:r>
          </a:p>
          <a:p>
            <a:r>
              <a:rPr lang="en-US" baseline="0" dirty="0" smtClean="0"/>
              <a:t>Each student from the class was chosen as a documentarian for the day and posted daily entries on our blog.</a:t>
            </a:r>
          </a:p>
          <a:p>
            <a:r>
              <a:rPr lang="en-US" baseline="0" dirty="0" smtClean="0"/>
              <a:t>An important part of this class was the weekly communal meal. On Thursday’s everyone cooked together a meal that reflected what was studied over the week and sat down for a discussing and wholesome meal.</a:t>
            </a:r>
          </a:p>
          <a:p>
            <a:r>
              <a:rPr lang="en-US" baseline="0" dirty="0" smtClean="0"/>
              <a:t>SUCCESS! Students who started the class despising vegetables were eating seconds by the end. </a:t>
            </a:r>
          </a:p>
        </p:txBody>
      </p:sp>
      <p:sp>
        <p:nvSpPr>
          <p:cNvPr id="4" name="Slide Number Placeholder 3"/>
          <p:cNvSpPr>
            <a:spLocks noGrp="1"/>
          </p:cNvSpPr>
          <p:nvPr>
            <p:ph type="sldNum" sz="quarter" idx="10"/>
          </p:nvPr>
        </p:nvSpPr>
        <p:spPr/>
        <p:txBody>
          <a:bodyPr/>
          <a:lstStyle/>
          <a:p>
            <a:fld id="{1FEC9CED-4768-46E4-99FF-E312DBED7EE0}"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973617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2013 season really focused on student power and what they could accomplish when given the tools. </a:t>
            </a:r>
          </a:p>
          <a:p>
            <a:r>
              <a:rPr lang="en-US" dirty="0" smtClean="0"/>
              <a:t>190 BHS students had their hands in the soil.</a:t>
            </a:r>
          </a:p>
          <a:p>
            <a:r>
              <a:rPr lang="en-US" dirty="0" smtClean="0"/>
              <a:t>4</a:t>
            </a:r>
            <a:r>
              <a:rPr lang="en-US" baseline="0" dirty="0" smtClean="0"/>
              <a:t> returning Food Fighter summer helpers</a:t>
            </a:r>
          </a:p>
          <a:p>
            <a:r>
              <a:rPr lang="en-US" baseline="0" dirty="0" smtClean="0"/>
              <a:t>Harvested 2,000 pounds of produce from the high school gardens alone.</a:t>
            </a:r>
          </a:p>
          <a:p>
            <a:r>
              <a:rPr lang="en-US" dirty="0" smtClean="0"/>
              <a:t>Produce</a:t>
            </a:r>
            <a:r>
              <a:rPr lang="en-US" baseline="0" dirty="0" smtClean="0"/>
              <a:t> harvested went to: student helpers, food service staff, high school staff and went on the lunch line.</a:t>
            </a:r>
          </a:p>
          <a:p>
            <a:r>
              <a:rPr lang="en-US" baseline="0" dirty="0" smtClean="0"/>
              <a:t>It was especially amazing to be able to give our food service staff produce to take home. ( Organic lettuce, heirloom tomatoes, peppers and onions were some of the bounty)</a:t>
            </a:r>
            <a:endParaRPr lang="en-US" dirty="0"/>
          </a:p>
        </p:txBody>
      </p:sp>
      <p:sp>
        <p:nvSpPr>
          <p:cNvPr id="4" name="Slide Number Placeholder 3"/>
          <p:cNvSpPr>
            <a:spLocks noGrp="1"/>
          </p:cNvSpPr>
          <p:nvPr>
            <p:ph type="sldNum" sz="quarter" idx="10"/>
          </p:nvPr>
        </p:nvSpPr>
        <p:spPr/>
        <p:txBody>
          <a:bodyPr/>
          <a:lstStyle/>
          <a:p>
            <a:fld id="{1FEC9CED-4768-46E4-99FF-E312DBED7EE0}"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312065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 Service has proven to be an</a:t>
            </a:r>
            <a:r>
              <a:rPr lang="en-US" baseline="0" dirty="0" smtClean="0"/>
              <a:t> amazing incubator for real food change in our schools.</a:t>
            </a:r>
          </a:p>
          <a:p>
            <a:r>
              <a:rPr lang="en-US" baseline="0" dirty="0" smtClean="0"/>
              <a:t>Just this year in a Youth Risk Behavior Study from Burlington our school food showed advances in fruit and vegetable consumption. In fact the survey found that Burlington was approximately 10% above the statewide statistical average.</a:t>
            </a:r>
          </a:p>
          <a:p>
            <a:r>
              <a:rPr lang="en-US" baseline="0" dirty="0" smtClean="0"/>
              <a:t>Also based on this survey Vermont is the top in the nation when it comes to fruit and </a:t>
            </a:r>
            <a:r>
              <a:rPr lang="en-US" baseline="0" smtClean="0"/>
              <a:t>vegetable consumption.</a:t>
            </a:r>
            <a:endParaRPr lang="en-US" baseline="0" dirty="0" smtClean="0"/>
          </a:p>
          <a:p>
            <a:r>
              <a:rPr lang="en-US" baseline="0" dirty="0" smtClean="0"/>
              <a:t>It’s so important work kids to have a personal connection with food. </a:t>
            </a:r>
          </a:p>
          <a:p>
            <a:r>
              <a:rPr lang="en-US" baseline="0" dirty="0" smtClean="0"/>
              <a:t>Equally as important is to always offer a wide variety of food choices.</a:t>
            </a:r>
          </a:p>
          <a:p>
            <a:endParaRPr lang="en-US" baseline="0" dirty="0" smtClean="0"/>
          </a:p>
        </p:txBody>
      </p:sp>
      <p:sp>
        <p:nvSpPr>
          <p:cNvPr id="4" name="Slide Number Placeholder 3"/>
          <p:cNvSpPr>
            <a:spLocks noGrp="1"/>
          </p:cNvSpPr>
          <p:nvPr>
            <p:ph type="sldNum" sz="quarter" idx="10"/>
          </p:nvPr>
        </p:nvSpPr>
        <p:spPr/>
        <p:txBody>
          <a:bodyPr/>
          <a:lstStyle/>
          <a:p>
            <a:fld id="{1FEC9CED-4768-46E4-99FF-E312DBED7EE0}"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37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26DE444-BE29-4F15-A087-27D8D52A48CD}" type="datetimeFigureOut">
              <a:rPr lang="en-US" smtClean="0"/>
              <a:pPr/>
              <a:t>1/15/14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3410465-D54C-4633-81E2-1573FC4F92B0}"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DE444-BE29-4F15-A087-27D8D52A48CD}" type="datetimeFigureOut">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10465-D54C-4633-81E2-1573FC4F92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DE444-BE29-4F15-A087-27D8D52A48CD}" type="datetimeFigureOut">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3410465-D54C-4633-81E2-1573FC4F92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DE444-BE29-4F15-A087-27D8D52A48CD}" type="datetimeFigureOut">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10465-D54C-4633-81E2-1573FC4F92B0}"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26DE444-BE29-4F15-A087-27D8D52A48CD}" type="datetimeFigureOut">
              <a:rPr lang="en-US" smtClean="0"/>
              <a:pPr/>
              <a:t>1/15/14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3410465-D54C-4633-81E2-1573FC4F92B0}"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6DE444-BE29-4F15-A087-27D8D52A48CD}" type="datetimeFigureOut">
              <a:rPr lang="en-US" smtClean="0"/>
              <a:pPr/>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10465-D54C-4633-81E2-1573FC4F92B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6DE444-BE29-4F15-A087-27D8D52A48CD}" type="datetimeFigureOut">
              <a:rPr lang="en-US" smtClean="0"/>
              <a:pPr/>
              <a:t>1/15/14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10465-D54C-4633-81E2-1573FC4F92B0}"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6DE444-BE29-4F15-A087-27D8D52A48CD}" type="datetimeFigureOut">
              <a:rPr lang="en-US" smtClean="0"/>
              <a:pPr/>
              <a:t>1/15/14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410465-D54C-4633-81E2-1573FC4F92B0}"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26DE444-BE29-4F15-A087-27D8D52A48CD}" type="datetimeFigureOut">
              <a:rPr lang="en-US" smtClean="0"/>
              <a:pPr/>
              <a:t>1/15/14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410465-D54C-4633-81E2-1573FC4F92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DE444-BE29-4F15-A087-27D8D52A48CD}" type="datetimeFigureOut">
              <a:rPr lang="en-US" smtClean="0"/>
              <a:pPr/>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3410465-D54C-4633-81E2-1573FC4F92B0}"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DE444-BE29-4F15-A087-27D8D52A48CD}" type="datetimeFigureOut">
              <a:rPr lang="en-US" smtClean="0"/>
              <a:pPr/>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10465-D54C-4633-81E2-1573FC4F92B0}"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26DE444-BE29-4F15-A087-27D8D52A48CD}" type="datetimeFigureOut">
              <a:rPr lang="en-US" smtClean="0"/>
              <a:pPr/>
              <a:t>1/15/14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3410465-D54C-4633-81E2-1573FC4F92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6019800" cy="1470025"/>
          </a:xfrm>
        </p:spPr>
        <p:txBody>
          <a:bodyPr>
            <a:normAutofit/>
          </a:bodyPr>
          <a:lstStyle/>
          <a:p>
            <a:pPr algn="ctr"/>
            <a:r>
              <a:rPr lang="en-US" dirty="0" smtClean="0"/>
              <a:t>Burlington School Food Project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24000" y="2286000"/>
            <a:ext cx="4046855" cy="3892766"/>
          </a:xfrm>
          <a:prstGeom prst="rect">
            <a:avLst/>
          </a:prstGeom>
        </p:spPr>
      </p:pic>
      <p:sp>
        <p:nvSpPr>
          <p:cNvPr id="5" name="TextBox 4"/>
          <p:cNvSpPr txBox="1"/>
          <p:nvPr/>
        </p:nvSpPr>
        <p:spPr>
          <a:xfrm>
            <a:off x="7162800" y="3962400"/>
            <a:ext cx="1752600" cy="1015663"/>
          </a:xfrm>
          <a:prstGeom prst="rect">
            <a:avLst/>
          </a:prstGeom>
          <a:noFill/>
        </p:spPr>
        <p:txBody>
          <a:bodyPr wrap="square" rtlCol="0">
            <a:spAutoFit/>
          </a:bodyPr>
          <a:lstStyle/>
          <a:p>
            <a:r>
              <a:rPr lang="en-US" sz="2400" dirty="0" smtClean="0"/>
              <a:t>Doug Davis</a:t>
            </a:r>
          </a:p>
          <a:p>
            <a:pPr algn="ctr"/>
            <a:r>
              <a:rPr lang="en-US" dirty="0" smtClean="0"/>
              <a:t>Food Service Director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9688089"/>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46767" y="1719263"/>
            <a:ext cx="5875866" cy="4406900"/>
          </a:xfrm>
        </p:spPr>
      </p:pic>
      <p:sp>
        <p:nvSpPr>
          <p:cNvPr id="2" name="Title 1"/>
          <p:cNvSpPr>
            <a:spLocks noGrp="1"/>
          </p:cNvSpPr>
          <p:nvPr>
            <p:ph type="title"/>
          </p:nvPr>
        </p:nvSpPr>
        <p:spPr/>
        <p:txBody>
          <a:bodyPr>
            <a:normAutofit fontScale="90000"/>
          </a:bodyPr>
          <a:lstStyle/>
          <a:p>
            <a:r>
              <a:rPr lang="en-US" dirty="0" smtClean="0"/>
              <a:t>Creating a new school food culture.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4721171"/>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8585" y="1904798"/>
            <a:ext cx="4035829" cy="4035829"/>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14912" y="1719263"/>
            <a:ext cx="3305175" cy="4406900"/>
          </a:xfrm>
        </p:spPr>
      </p:pic>
      <p:sp>
        <p:nvSpPr>
          <p:cNvPr id="4" name="Title 3"/>
          <p:cNvSpPr>
            <a:spLocks noGrp="1"/>
          </p:cNvSpPr>
          <p:nvPr>
            <p:ph type="title"/>
          </p:nvPr>
        </p:nvSpPr>
        <p:spPr/>
        <p:txBody>
          <a:bodyPr>
            <a:normAutofit/>
          </a:bodyPr>
          <a:lstStyle/>
          <a:p>
            <a:r>
              <a:rPr lang="en-US" dirty="0" smtClean="0"/>
              <a:t>The Food Fighters</a:t>
            </a:r>
            <a:r>
              <a:rPr lang="en-US" dirty="0" smtClean="0">
                <a:sym typeface="Wingdings" pitchFamily="2" charset="2"/>
              </a:rPr>
              <a:t></a:t>
            </a:r>
            <a:r>
              <a:rPr lang="en-US" dirty="0" smtClean="0"/>
              <a:t> Food Class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2971979"/>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1903413"/>
            <a:ext cx="4038600" cy="4038600"/>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14912" y="1719263"/>
            <a:ext cx="3305175" cy="4406900"/>
          </a:xfrm>
        </p:spPr>
      </p:pic>
      <p:sp>
        <p:nvSpPr>
          <p:cNvPr id="2" name="Title 1"/>
          <p:cNvSpPr>
            <a:spLocks noGrp="1"/>
          </p:cNvSpPr>
          <p:nvPr>
            <p:ph type="title"/>
          </p:nvPr>
        </p:nvSpPr>
        <p:spPr/>
        <p:txBody>
          <a:bodyPr>
            <a:normAutofit fontScale="90000"/>
          </a:bodyPr>
          <a:lstStyle/>
          <a:p>
            <a:r>
              <a:rPr lang="en-US" dirty="0" smtClean="0"/>
              <a:t>High School Students Journey Thru Local Food History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8267445"/>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A Student </a:t>
            </a:r>
            <a:r>
              <a:rPr lang="en-US" dirty="0" smtClean="0"/>
              <a:t>Powered Food System</a:t>
            </a:r>
            <a:endParaRPr lang="en-US" dirty="0"/>
          </a:p>
        </p:txBody>
      </p:sp>
      <p:pic>
        <p:nvPicPr>
          <p:cNvPr id="23" name="Content Placeholder 22"/>
          <p:cNvPicPr>
            <a:picLocks noGrp="1" noChangeAspect="1"/>
          </p:cNvPicPr>
          <p:nvPr>
            <p:ph sz="half" idx="2"/>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648200" y="1903413"/>
            <a:ext cx="4038600" cy="4038600"/>
          </a:xfrm>
        </p:spPr>
      </p:pic>
      <p:pic>
        <p:nvPicPr>
          <p:cNvPr id="25" name="Content Placeholder 24"/>
          <p:cNvPicPr>
            <a:picLocks noGrp="1" noChangeAspect="1"/>
          </p:cNvPicPr>
          <p:nvPr>
            <p:ph sz="half"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1903413"/>
            <a:ext cx="4038600" cy="40386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274123"/>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2408238"/>
            <a:ext cx="4038600" cy="3028950"/>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14912" y="1719263"/>
            <a:ext cx="3305175" cy="4406900"/>
          </a:xfrm>
        </p:spPr>
      </p:pic>
      <p:sp>
        <p:nvSpPr>
          <p:cNvPr id="4" name="Title 3"/>
          <p:cNvSpPr>
            <a:spLocks noGrp="1"/>
          </p:cNvSpPr>
          <p:nvPr>
            <p:ph type="title"/>
          </p:nvPr>
        </p:nvSpPr>
        <p:spPr/>
        <p:txBody>
          <a:bodyPr/>
          <a:lstStyle/>
          <a:p>
            <a:r>
              <a:rPr lang="en-US" dirty="0" smtClean="0"/>
              <a:t>Building A Healthy Future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74090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235</TotalTime>
  <Words>679</Words>
  <Application>Microsoft Macintosh PowerPoint</Application>
  <PresentationFormat>On-screen Show (4:3)</PresentationFormat>
  <Paragraphs>45</Paragraphs>
  <Slides>6</Slides>
  <Notes>6</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Grid</vt:lpstr>
      <vt:lpstr>Burlington School Food Project</vt:lpstr>
      <vt:lpstr>Creating a new school food culture.</vt:lpstr>
      <vt:lpstr>The Food Fighters Food Class</vt:lpstr>
      <vt:lpstr>High School Students Journey Thru Local Food History</vt:lpstr>
      <vt:lpstr>A Student Powered Food System</vt:lpstr>
      <vt:lpstr>Building A Healthy Future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Burlington School Food Project</dc:title>
  <dc:creator>sheusner</dc:creator>
  <cp:lastModifiedBy>David Kaplan</cp:lastModifiedBy>
  <cp:revision>16</cp:revision>
  <dcterms:created xsi:type="dcterms:W3CDTF">2014-01-15T21:00:51Z</dcterms:created>
  <dcterms:modified xsi:type="dcterms:W3CDTF">2014-01-15T21:06:16Z</dcterms:modified>
</cp:coreProperties>
</file>